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fntdata" ContentType="application/x-fontdata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 bookmarkIdSeed="2">
  <p:sldMasterIdLst>
    <p:sldMasterId id="2147483661" r:id="rId1"/>
  </p:sldMasterIdLst>
  <p:notesMasterIdLst>
    <p:notesMasterId r:id="rId13"/>
  </p:notesMasterIdLst>
  <p:sldIdLst>
    <p:sldId id="256" r:id="rId2"/>
    <p:sldId id="399" r:id="rId3"/>
    <p:sldId id="396" r:id="rId4"/>
    <p:sldId id="392" r:id="rId5"/>
    <p:sldId id="400" r:id="rId6"/>
    <p:sldId id="397" r:id="rId7"/>
    <p:sldId id="398" r:id="rId8"/>
    <p:sldId id="401" r:id="rId9"/>
    <p:sldId id="393" r:id="rId10"/>
    <p:sldId id="395" r:id="rId11"/>
    <p:sldId id="385" r:id="rId12"/>
  </p:sldIdLst>
  <p:sldSz cx="9144000" cy="5143500" type="screen16x9"/>
  <p:notesSz cx="6858000" cy="9144000"/>
  <p:embeddedFontLst>
    <p:embeddedFont>
      <p:font typeface="Dosis" pitchFamily="2" charset="0"/>
      <p:regular r:id="rId14"/>
      <p:bold r:id="rId15"/>
    </p:embeddedFont>
    <p:embeddedFont>
      <p:font typeface="Montserrat" panose="00000500000000000000" pitchFamily="2" charset="0"/>
      <p:regular r:id="rId16"/>
      <p:bold r:id="rId17"/>
      <p:italic r:id="rId18"/>
      <p:boldItalic r:id="rId19"/>
    </p:embeddedFont>
    <p:embeddedFont>
      <p:font typeface="Playfair Display Regular" panose="020B0604020202020204" charset="0"/>
      <p:regular r:id="rId20"/>
      <p:bold r:id="rId21"/>
      <p:italic r:id="rId22"/>
      <p:boldItalic r:id="rId23"/>
    </p:embeddedFont>
    <p:embeddedFont>
      <p:font typeface="Source Sans Pro" panose="020B0503030403020204" pitchFamily="34" charset="0"/>
      <p:regular r:id="rId24"/>
      <p:bold r:id="rId25"/>
      <p:italic r:id="rId26"/>
      <p:boldItalic r:id="rId27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8312"/>
    <a:srgbClr val="233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146DF28-2150-43F1-838E-3EFDFE06A0C1}">
  <a:tblStyle styleId="{2146DF28-2150-43F1-838E-3EFDFE06A0C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4BB1EE3E-A275-4247-A9CC-9BE1B03F3CEA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A488322-F2BA-4B5B-9748-0D474271808F}" styleName="Estilo medio 3 - 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4B1156A-380E-4F78-BDF5-A606A8083BF9}" styleName="Estilo medio 4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30" autoAdjust="0"/>
    <p:restoredTop sz="94464" autoAdjust="0"/>
  </p:normalViewPr>
  <p:slideViewPr>
    <p:cSldViewPr snapToGrid="0">
      <p:cViewPr varScale="1">
        <p:scale>
          <a:sx n="103" d="100"/>
          <a:sy n="103" d="100"/>
        </p:scale>
        <p:origin x="6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07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26" Type="http://schemas.openxmlformats.org/officeDocument/2006/relationships/font" Target="fonts/font13.fntdata"/><Relationship Id="rId3" Type="http://schemas.openxmlformats.org/officeDocument/2006/relationships/slide" Target="slides/slide2.xml"/><Relationship Id="rId21" Type="http://schemas.openxmlformats.org/officeDocument/2006/relationships/font" Target="fonts/font8.fntdata"/><Relationship Id="rId34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5" Type="http://schemas.openxmlformats.org/officeDocument/2006/relationships/font" Target="fonts/font12.fntdata"/><Relationship Id="rId33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1.fntdata"/><Relationship Id="rId32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font" Target="fonts/font10.fntdata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font" Target="fonts/font9.fntdata"/><Relationship Id="rId27" Type="http://schemas.openxmlformats.org/officeDocument/2006/relationships/font" Target="fonts/font14.fntdata"/><Relationship Id="rId30" Type="http://schemas.openxmlformats.org/officeDocument/2006/relationships/theme" Target="theme/theme1.xml"/><Relationship Id="rId35" Type="http://schemas.openxmlformats.org/officeDocument/2006/relationships/customXml" Target="../customXml/item4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997547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Google Shape;490;gc0d2a5a07d_0_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1" name="Google Shape;491;gc0d2a5a07d_0_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200150" y="1790058"/>
            <a:ext cx="6743700" cy="123444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285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3264408"/>
            <a:ext cx="5101209" cy="929921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5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70634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6210723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834" y="702945"/>
            <a:ext cx="973956" cy="373761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3352" y="702945"/>
            <a:ext cx="4648867" cy="373761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4003610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455700" y="823775"/>
            <a:ext cx="1623900" cy="3864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2763000" y="1376700"/>
            <a:ext cx="5925300" cy="3311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/>
            </a:lvl1pPr>
            <a:lvl2pPr marL="914400" lvl="1" indent="-355600" rtl="0">
              <a:spcBef>
                <a:spcPts val="600"/>
              </a:spcBef>
              <a:spcAft>
                <a:spcPts val="0"/>
              </a:spcAft>
              <a:buSzPts val="2000"/>
              <a:buChar char="▪"/>
              <a:defRPr/>
            </a:lvl2pPr>
            <a:lvl3pPr marL="1371600" lvl="2" indent="-355600" rtl="0">
              <a:spcBef>
                <a:spcPts val="600"/>
              </a:spcBef>
              <a:spcAft>
                <a:spcPts val="0"/>
              </a:spcAft>
              <a:buSzPts val="2000"/>
              <a:buChar char="▫"/>
              <a:defRPr/>
            </a:lvl3pPr>
            <a:lvl4pPr marL="1828800" lvl="3" indent="-355600" rtl="0">
              <a:spcBef>
                <a:spcPts val="600"/>
              </a:spcBef>
              <a:spcAft>
                <a:spcPts val="0"/>
              </a:spcAft>
              <a:buSzPts val="2000"/>
              <a:buChar char="●"/>
              <a:defRPr/>
            </a:lvl4pPr>
            <a:lvl5pPr marL="2286000" lvl="4" indent="-355600" rtl="0">
              <a:spcBef>
                <a:spcPts val="600"/>
              </a:spcBef>
              <a:spcAft>
                <a:spcPts val="0"/>
              </a:spcAft>
              <a:buSzPts val="2000"/>
              <a:buChar char="○"/>
              <a:defRPr/>
            </a:lvl5pPr>
            <a:lvl6pPr marL="2743200" lvl="5" indent="-355600" rtl="0">
              <a:spcBef>
                <a:spcPts val="600"/>
              </a:spcBef>
              <a:spcAft>
                <a:spcPts val="0"/>
              </a:spcAft>
              <a:buSzPts val="2000"/>
              <a:buChar char="■"/>
              <a:defRPr/>
            </a:lvl6pPr>
            <a:lvl7pPr marL="3200400" lvl="6" indent="-355600" rtl="0">
              <a:spcBef>
                <a:spcPts val="600"/>
              </a:spcBef>
              <a:spcAft>
                <a:spcPts val="0"/>
              </a:spcAft>
              <a:buSzPts val="2000"/>
              <a:buChar char="●"/>
              <a:defRPr/>
            </a:lvl7pPr>
            <a:lvl8pPr marL="3657600" lvl="7" indent="-355600" rtl="0">
              <a:spcBef>
                <a:spcPts val="600"/>
              </a:spcBef>
              <a:spcAft>
                <a:spcPts val="0"/>
              </a:spcAft>
              <a:buSzPts val="2000"/>
              <a:buChar char="○"/>
              <a:defRPr/>
            </a:lvl8pPr>
            <a:lvl9pPr marL="4114800" lvl="8" indent="-355600" rtl="0">
              <a:spcBef>
                <a:spcPts val="600"/>
              </a:spcBef>
              <a:spcAft>
                <a:spcPts val="600"/>
              </a:spcAft>
              <a:buSzPts val="2000"/>
              <a:buChar char="■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688300" y="4687750"/>
            <a:ext cx="455700" cy="455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85282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0387663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200150" y="1790058"/>
            <a:ext cx="6743700" cy="123444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285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3264349"/>
            <a:ext cx="5101209" cy="94881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91501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6434" y="1978533"/>
            <a:ext cx="3203828" cy="232648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1978533"/>
            <a:ext cx="3202685" cy="232648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1/17/2023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8113183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7577" y="1735075"/>
            <a:ext cx="3202686" cy="528065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425" b="0" cap="all" spc="75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>
              <a:buNone/>
              <a:defRPr sz="1425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7577" y="2357438"/>
            <a:ext cx="3202686" cy="194758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2357438"/>
            <a:ext cx="3190113" cy="1947582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7" y="1735075"/>
            <a:ext cx="3202686" cy="528065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425" b="0" cap="all" spc="75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>
              <a:buNone/>
              <a:defRPr sz="1425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361923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5807868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1/17/2023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4641698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03504" y="1682871"/>
            <a:ext cx="3364992" cy="856123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165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603504"/>
            <a:ext cx="3611880" cy="3936492"/>
          </a:xfrm>
        </p:spPr>
        <p:txBody>
          <a:bodyPr>
            <a:normAutofit/>
          </a:bodyPr>
          <a:lstStyle>
            <a:lvl1pPr>
              <a:defRPr sz="1425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6676" y="2662439"/>
            <a:ext cx="2846070" cy="164552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1/17/2023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03504" y="4677156"/>
            <a:ext cx="3843598" cy="24003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7696807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" y="0"/>
            <a:ext cx="4571999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06392" y="1682871"/>
            <a:ext cx="3371249" cy="85098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165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0"/>
            <a:ext cx="4576573" cy="51435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24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6676" y="2662439"/>
            <a:ext cx="2846070" cy="1645528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1/17/2023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03504" y="4677156"/>
            <a:ext cx="3843598" cy="24003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7766395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673352" y="723519"/>
            <a:ext cx="5797296" cy="89154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3352" y="1978534"/>
            <a:ext cx="5797296" cy="23264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66072" y="4679112"/>
            <a:ext cx="2065310" cy="2429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00150" y="4677156"/>
            <a:ext cx="4425892" cy="2400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9192" y="4663440"/>
            <a:ext cx="274320" cy="27432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825" spc="0" baseline="0">
                <a:solidFill>
                  <a:srgbClr val="FFFFFF"/>
                </a:solidFill>
              </a:defRPr>
            </a:lvl1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896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ransition>
    <p:fade thruBlk="1"/>
  </p:transition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2100" kern="1200" cap="all" spc="15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290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1435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68580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85725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984647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113235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013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412081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>
            <a:spLocks noGrp="1"/>
          </p:cNvSpPr>
          <p:nvPr>
            <p:ph type="title"/>
          </p:nvPr>
        </p:nvSpPr>
        <p:spPr>
          <a:xfrm>
            <a:off x="1047023" y="202424"/>
            <a:ext cx="7364061" cy="1779828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3600" dirty="0">
                <a:latin typeface="+mj-lt"/>
              </a:rPr>
              <a:t>Taller sobre el Manual del Sistema Estadístico de los Seguros de Vida</a:t>
            </a:r>
            <a:endParaRPr sz="3600" dirty="0">
              <a:latin typeface="+mj-lt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7811829-ABF7-481D-87A5-B71C4DCA2175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340477" y="2800453"/>
            <a:ext cx="4959449" cy="2343047"/>
          </a:xfrm>
          <a:prstGeom prst="rect">
            <a:avLst/>
          </a:prstGeom>
        </p:spPr>
      </p:pic>
      <p:sp>
        <p:nvSpPr>
          <p:cNvPr id="8" name="Google Shape;66;p13">
            <a:extLst>
              <a:ext uri="{FF2B5EF4-FFF2-40B4-BE49-F238E27FC236}">
                <a16:creationId xmlns:a16="http://schemas.microsoft.com/office/drawing/2014/main" id="{8A6675D5-6450-4272-A46F-87EBAC2E34F8}"/>
              </a:ext>
            </a:extLst>
          </p:cNvPr>
          <p:cNvSpPr txBox="1">
            <a:spLocks/>
          </p:cNvSpPr>
          <p:nvPr/>
        </p:nvSpPr>
        <p:spPr>
          <a:xfrm>
            <a:off x="1360721" y="2122612"/>
            <a:ext cx="6736663" cy="677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layfair Display Regular"/>
              <a:buNone/>
              <a:defRPr sz="3600" b="0" i="0" u="none" strike="noStrike" cap="none">
                <a:solidFill>
                  <a:schemeClr val="accent1"/>
                </a:solidFill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layfair Display Regular"/>
              <a:buNone/>
              <a:defRPr sz="3600" b="0" i="0" u="none" strike="noStrike" cap="none">
                <a:solidFill>
                  <a:schemeClr val="accent1"/>
                </a:solidFill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layfair Display Regular"/>
              <a:buNone/>
              <a:defRPr sz="3600" b="0" i="0" u="none" strike="noStrike" cap="none">
                <a:solidFill>
                  <a:schemeClr val="accent1"/>
                </a:solidFill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layfair Display Regular"/>
              <a:buNone/>
              <a:defRPr sz="3600" b="0" i="0" u="none" strike="noStrike" cap="none">
                <a:solidFill>
                  <a:schemeClr val="accent1"/>
                </a:solidFill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layfair Display Regular"/>
              <a:buNone/>
              <a:defRPr sz="3600" b="0" i="0" u="none" strike="noStrike" cap="none">
                <a:solidFill>
                  <a:schemeClr val="accent1"/>
                </a:solidFill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layfair Display Regular"/>
              <a:buNone/>
              <a:defRPr sz="3600" b="0" i="0" u="none" strike="noStrike" cap="none">
                <a:solidFill>
                  <a:schemeClr val="accent1"/>
                </a:solidFill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layfair Display Regular"/>
              <a:buNone/>
              <a:defRPr sz="3600" b="0" i="0" u="none" strike="noStrike" cap="none">
                <a:solidFill>
                  <a:schemeClr val="accent1"/>
                </a:solidFill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layfair Display Regular"/>
              <a:buNone/>
              <a:defRPr sz="3600" b="0" i="0" u="none" strike="noStrike" cap="none">
                <a:solidFill>
                  <a:schemeClr val="accent1"/>
                </a:solidFill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layfair Display Regular"/>
              <a:buNone/>
              <a:defRPr sz="3600" b="0" i="0" u="none" strike="noStrike" cap="none">
                <a:solidFill>
                  <a:schemeClr val="accent1"/>
                </a:solidFill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lvl9pPr>
          </a:lstStyle>
          <a:p>
            <a:pPr algn="ctr"/>
            <a:r>
              <a:rPr lang="es-MX" sz="4800" dirty="0">
                <a:latin typeface="+mj-lt"/>
              </a:rPr>
              <a:t>2022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F69A8D-505A-42C7-9301-C4957A708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523" y="184800"/>
            <a:ext cx="7203691" cy="1140000"/>
          </a:xfrm>
        </p:spPr>
        <p:txBody>
          <a:bodyPr>
            <a:normAutofit fontScale="90000"/>
          </a:bodyPr>
          <a:lstStyle/>
          <a:p>
            <a:r>
              <a:rPr lang="es-MX" sz="3600" dirty="0">
                <a:latin typeface="+mj-lt"/>
              </a:rPr>
              <a:t>Modificaciones a catálogo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E5A5CE0B-23F7-443B-AB40-5B7BAB634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 smtClean="0"/>
              <a:t>10</a:t>
            </a:fld>
            <a:endParaRPr lang="es-MX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33B6C1F-A837-4B12-84CA-6E41F51ECDB6}"/>
              </a:ext>
            </a:extLst>
          </p:cNvPr>
          <p:cNvSpPr txBox="1"/>
          <p:nvPr/>
        </p:nvSpPr>
        <p:spPr>
          <a:xfrm>
            <a:off x="927317" y="1384144"/>
            <a:ext cx="720369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1500" dirty="0">
                <a:solidFill>
                  <a:schemeClr val="dk1"/>
                </a:solidFill>
                <a:latin typeface="+mn-lt"/>
                <a:cs typeface="Inria Serif Light"/>
                <a:sym typeface="Inria Serif Light"/>
              </a:rPr>
              <a:t>Catálogo Particular de Vida 239 de Cobertura: Se agregaron las clave 15 “Apoyo por hospitalización”, 16 “Indemnización Accidentes Personales” y 17 </a:t>
            </a:r>
            <a:r>
              <a:rPr lang="es-MX" sz="1500" dirty="0">
                <a:solidFill>
                  <a:schemeClr val="dk1"/>
                </a:solidFill>
                <a:sym typeface="Inria Serif Light"/>
              </a:rPr>
              <a:t>“</a:t>
            </a:r>
            <a:r>
              <a:rPr lang="es-MX" sz="1500" dirty="0">
                <a:solidFill>
                  <a:schemeClr val="dk1"/>
                </a:solidFill>
              </a:rPr>
              <a:t>Intervenciones quirúrgicas”</a:t>
            </a:r>
            <a:endParaRPr lang="es-MX" sz="1500" dirty="0">
              <a:solidFill>
                <a:schemeClr val="dk1"/>
              </a:solidFill>
              <a:sym typeface="Inria Serif Light"/>
            </a:endParaRPr>
          </a:p>
          <a:p>
            <a:pPr algn="just"/>
            <a:endParaRPr lang="es-MX" sz="1500" dirty="0">
              <a:solidFill>
                <a:schemeClr val="dk1"/>
              </a:solidFill>
              <a:latin typeface="+mn-lt"/>
              <a:cs typeface="Inria Serif Light"/>
              <a:sym typeface="Inria Serif Light"/>
            </a:endParaRPr>
          </a:p>
          <a:p>
            <a:pPr algn="just"/>
            <a:r>
              <a:rPr lang="es-MX" sz="1500" dirty="0">
                <a:solidFill>
                  <a:schemeClr val="dk1"/>
                </a:solidFill>
                <a:latin typeface="+mn-lt"/>
                <a:cs typeface="Inria Serif Light"/>
                <a:sym typeface="Inria Serif Light"/>
              </a:rPr>
              <a:t>Catálogo Particular de Vida 239 de Cobertura: Se modifica la Descripción de “Gastos Funerarios” clave 06 a quedar: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9CC7A102-F6DD-40EC-BDD7-9945754588ED}"/>
              </a:ext>
            </a:extLst>
          </p:cNvPr>
          <p:cNvSpPr txBox="1"/>
          <p:nvPr/>
        </p:nvSpPr>
        <p:spPr>
          <a:xfrm>
            <a:off x="949797" y="2952488"/>
            <a:ext cx="692314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6542088"/>
            <a:r>
              <a:rPr lang="es-MX" sz="1200" i="1" dirty="0">
                <a:solidFill>
                  <a:schemeClr val="dk1"/>
                </a:solidFill>
                <a:latin typeface="+mn-lt"/>
                <a:cs typeface="Inria Serif Light"/>
                <a:sym typeface="Inria Serif Light"/>
              </a:rPr>
              <a:t>Antes</a:t>
            </a:r>
          </a:p>
          <a:p>
            <a:pPr algn="just" defTabSz="6542088"/>
            <a:endParaRPr lang="es-MX" sz="1200" i="1" dirty="0">
              <a:solidFill>
                <a:schemeClr val="dk1"/>
              </a:solidFill>
              <a:cs typeface="Inria Serif Light"/>
              <a:sym typeface="Inria Serif Light"/>
            </a:endParaRPr>
          </a:p>
          <a:p>
            <a:pPr algn="just" defTabSz="6542088"/>
            <a:r>
              <a:rPr lang="es-MX" sz="1200" i="1" dirty="0">
                <a:solidFill>
                  <a:schemeClr val="dk1"/>
                </a:solidFill>
                <a:latin typeface="+mn-lt"/>
                <a:cs typeface="Inria Serif Light"/>
                <a:sym typeface="Inria Serif Light"/>
              </a:rPr>
              <a:t>Proporcionará el servicio funerario en el momento que ocurra el deceso de cualquiera de los asegurados.</a:t>
            </a:r>
          </a:p>
          <a:p>
            <a:pPr algn="just" defTabSz="6542088"/>
            <a:endParaRPr lang="es-MX" sz="1200" i="1" dirty="0">
              <a:solidFill>
                <a:schemeClr val="dk1"/>
              </a:solidFill>
              <a:latin typeface="+mn-lt"/>
              <a:cs typeface="Inria Serif Light"/>
              <a:sym typeface="Inria Serif Light"/>
            </a:endParaRPr>
          </a:p>
          <a:p>
            <a:pPr algn="just" defTabSz="6542088"/>
            <a:r>
              <a:rPr lang="es-MX" sz="1200" i="1" dirty="0">
                <a:solidFill>
                  <a:srgbClr val="C00000"/>
                </a:solidFill>
                <a:cs typeface="Inria Serif Light"/>
                <a:sym typeface="Inria Serif Light"/>
              </a:rPr>
              <a:t>Actual</a:t>
            </a:r>
          </a:p>
          <a:p>
            <a:pPr algn="just" defTabSz="6542088"/>
            <a:endParaRPr lang="es-MX" sz="1200" i="1" dirty="0">
              <a:solidFill>
                <a:srgbClr val="C00000"/>
              </a:solidFill>
              <a:cs typeface="Inria Serif Light"/>
              <a:sym typeface="Inria Serif Light"/>
            </a:endParaRPr>
          </a:p>
          <a:p>
            <a:pPr algn="just" defTabSz="6542088"/>
            <a:r>
              <a:rPr lang="es-MX" sz="1200" i="1" dirty="0">
                <a:solidFill>
                  <a:srgbClr val="C00000"/>
                </a:solidFill>
                <a:latin typeface="+mn-lt"/>
                <a:cs typeface="Inria Serif Light"/>
                <a:sym typeface="Inria Serif Light"/>
              </a:rPr>
              <a:t>Se paga una indemnización por el servicio funerario en el momento que ocurra el deceso de cualquiera de los asegurados. </a:t>
            </a:r>
          </a:p>
        </p:txBody>
      </p:sp>
    </p:spTree>
    <p:extLst>
      <p:ext uri="{BB962C8B-B14F-4D97-AF65-F5344CB8AC3E}">
        <p14:creationId xmlns:p14="http://schemas.microsoft.com/office/powerpoint/2010/main" val="14326074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96;p41">
            <a:extLst>
              <a:ext uri="{FF2B5EF4-FFF2-40B4-BE49-F238E27FC236}">
                <a16:creationId xmlns:a16="http://schemas.microsoft.com/office/drawing/2014/main" id="{78960B51-35DB-4E65-98BD-20CF69BE76CB}"/>
              </a:ext>
            </a:extLst>
          </p:cNvPr>
          <p:cNvSpPr/>
          <p:nvPr/>
        </p:nvSpPr>
        <p:spPr>
          <a:xfrm>
            <a:off x="5943600" y="1404569"/>
            <a:ext cx="3200400" cy="15362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1371600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1100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42" name="Google Shape;496;p41">
            <a:extLst>
              <a:ext uri="{FF2B5EF4-FFF2-40B4-BE49-F238E27FC236}">
                <a16:creationId xmlns:a16="http://schemas.microsoft.com/office/drawing/2014/main" id="{D51A5395-BCC3-496C-BD32-0D41DA77309F}"/>
              </a:ext>
            </a:extLst>
          </p:cNvPr>
          <p:cNvSpPr/>
          <p:nvPr/>
        </p:nvSpPr>
        <p:spPr>
          <a:xfrm>
            <a:off x="5943600" y="3118292"/>
            <a:ext cx="3200400" cy="15362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1371600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1100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41" name="Google Shape;496;p41">
            <a:extLst>
              <a:ext uri="{FF2B5EF4-FFF2-40B4-BE49-F238E27FC236}">
                <a16:creationId xmlns:a16="http://schemas.microsoft.com/office/drawing/2014/main" id="{C2FF2D24-1CC6-43F8-9EA2-DA9B938CD1D0}"/>
              </a:ext>
            </a:extLst>
          </p:cNvPr>
          <p:cNvSpPr/>
          <p:nvPr/>
        </p:nvSpPr>
        <p:spPr>
          <a:xfrm>
            <a:off x="0" y="3084080"/>
            <a:ext cx="3200400" cy="15362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1371600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1100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1100" b="1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Liga de manuales, catálogos y presentaciones:</a:t>
            </a: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1100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https://www.cnsf.gob.mx/Sistemas/Paginas/InformacionEstadistica.aspx</a:t>
            </a:r>
          </a:p>
        </p:txBody>
      </p:sp>
      <p:sp>
        <p:nvSpPr>
          <p:cNvPr id="493" name="Google Shape;493;p41"/>
          <p:cNvSpPr txBox="1">
            <a:spLocks noGrp="1"/>
          </p:cNvSpPr>
          <p:nvPr>
            <p:ph type="title"/>
          </p:nvPr>
        </p:nvSpPr>
        <p:spPr>
          <a:xfrm>
            <a:off x="2992086" y="251401"/>
            <a:ext cx="3004178" cy="486656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dirty="0"/>
              <a:t>Gracias</a:t>
            </a:r>
            <a:endParaRPr sz="2000" b="1" dirty="0"/>
          </a:p>
        </p:txBody>
      </p:sp>
      <p:sp>
        <p:nvSpPr>
          <p:cNvPr id="494" name="Google Shape;494;p4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11</a:t>
            </a:fld>
            <a:endParaRPr/>
          </a:p>
        </p:txBody>
      </p:sp>
      <p:sp>
        <p:nvSpPr>
          <p:cNvPr id="496" name="Google Shape;496;p41"/>
          <p:cNvSpPr/>
          <p:nvPr/>
        </p:nvSpPr>
        <p:spPr>
          <a:xfrm>
            <a:off x="0" y="1399495"/>
            <a:ext cx="3200400" cy="15362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1371600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1100" b="1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Ricardo Sevilla       </a:t>
            </a:r>
            <a:r>
              <a:rPr lang="es-MX" sz="1100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RSevilla@cnsf.gob.mx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1100" b="1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1100" b="1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Aldo Hernandez    </a:t>
            </a:r>
            <a:r>
              <a:rPr lang="es-MX" sz="1100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ARHernandez@cnsf.gob.mx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1100" b="1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1100" b="1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Karina Luna             </a:t>
            </a:r>
            <a:r>
              <a:rPr lang="es-MX" sz="1100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KLuna@cnsf.gob.mx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1100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499" name="Google Shape;499;p41"/>
          <p:cNvSpPr/>
          <p:nvPr/>
        </p:nvSpPr>
        <p:spPr>
          <a:xfrm>
            <a:off x="3285625" y="1738389"/>
            <a:ext cx="2417100" cy="2417100"/>
          </a:xfrm>
          <a:prstGeom prst="pie">
            <a:avLst>
              <a:gd name="adj1" fmla="val 10788866"/>
              <a:gd name="adj2" fmla="val 1620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0" name="Google Shape;500;p41"/>
          <p:cNvSpPr/>
          <p:nvPr/>
        </p:nvSpPr>
        <p:spPr>
          <a:xfrm rot="5400000">
            <a:off x="3459879" y="1738389"/>
            <a:ext cx="2417100" cy="2417100"/>
          </a:xfrm>
          <a:prstGeom prst="pie">
            <a:avLst>
              <a:gd name="adj1" fmla="val 10788866"/>
              <a:gd name="adj2" fmla="val 1620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1" name="Google Shape;501;p41"/>
          <p:cNvSpPr/>
          <p:nvPr/>
        </p:nvSpPr>
        <p:spPr>
          <a:xfrm rot="10800000">
            <a:off x="3459879" y="1914006"/>
            <a:ext cx="2417100" cy="2417100"/>
          </a:xfrm>
          <a:prstGeom prst="pie">
            <a:avLst>
              <a:gd name="adj1" fmla="val 10788866"/>
              <a:gd name="adj2" fmla="val 16200000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2" name="Google Shape;502;p41"/>
          <p:cNvSpPr/>
          <p:nvPr/>
        </p:nvSpPr>
        <p:spPr>
          <a:xfrm rot="-5400000">
            <a:off x="3285625" y="1914006"/>
            <a:ext cx="2417100" cy="2417100"/>
          </a:xfrm>
          <a:prstGeom prst="pie">
            <a:avLst>
              <a:gd name="adj1" fmla="val 10788866"/>
              <a:gd name="adj2" fmla="val 1620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4" name="Google Shape;504;p41"/>
          <p:cNvSpPr/>
          <p:nvPr/>
        </p:nvSpPr>
        <p:spPr>
          <a:xfrm>
            <a:off x="3690657" y="2214203"/>
            <a:ext cx="534235" cy="45517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s-MX" b="1" i="0" dirty="0">
                <a:ln>
                  <a:noFill/>
                </a:ln>
                <a:solidFill>
                  <a:schemeClr val="lt1"/>
                </a:solidFill>
                <a:latin typeface="Dosis"/>
              </a:rPr>
              <a:t>C</a:t>
            </a:r>
            <a:endParaRPr b="1" i="0" dirty="0">
              <a:ln>
                <a:noFill/>
              </a:ln>
              <a:solidFill>
                <a:schemeClr val="lt1"/>
              </a:solidFill>
              <a:latin typeface="Dosis"/>
            </a:endParaRPr>
          </a:p>
        </p:txBody>
      </p:sp>
      <p:sp>
        <p:nvSpPr>
          <p:cNvPr id="505" name="Google Shape;505;p41"/>
          <p:cNvSpPr/>
          <p:nvPr/>
        </p:nvSpPr>
        <p:spPr>
          <a:xfrm>
            <a:off x="3807513" y="3348952"/>
            <a:ext cx="289660" cy="45517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s-MX" b="1" dirty="0">
                <a:solidFill>
                  <a:schemeClr val="lt1"/>
                </a:solidFill>
                <a:latin typeface="Dosis"/>
              </a:rPr>
              <a:t>L</a:t>
            </a:r>
            <a:endParaRPr b="1" i="0" dirty="0">
              <a:ln>
                <a:noFill/>
              </a:ln>
              <a:solidFill>
                <a:schemeClr val="lt1"/>
              </a:solidFill>
              <a:latin typeface="Dosis"/>
            </a:endParaRP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FE4C0AEB-8AAF-4CEE-86DE-A3313D7474C8}"/>
              </a:ext>
            </a:extLst>
          </p:cNvPr>
          <p:cNvSpPr/>
          <p:nvPr/>
        </p:nvSpPr>
        <p:spPr>
          <a:xfrm>
            <a:off x="5811567" y="1615498"/>
            <a:ext cx="1666435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900" b="1" dirty="0">
                <a:solidFill>
                  <a:srgbClr val="766C42"/>
                </a:solidFill>
                <a:latin typeface="Montserrat" panose="00000500000000000000" pitchFamily="2" charset="0"/>
              </a:rPr>
              <a:t>@</a:t>
            </a:r>
            <a:r>
              <a:rPr lang="es-MX" sz="900" b="1" dirty="0" err="1">
                <a:solidFill>
                  <a:srgbClr val="766C42"/>
                </a:solidFill>
                <a:latin typeface="Montserrat" panose="00000500000000000000" pitchFamily="2" charset="0"/>
              </a:rPr>
              <a:t>CNSF_gob_mx</a:t>
            </a:r>
            <a:endParaRPr lang="es-MX" sz="900" b="1" dirty="0">
              <a:solidFill>
                <a:srgbClr val="766C42"/>
              </a:solidFill>
              <a:latin typeface="Montserrat" panose="00000500000000000000" pitchFamily="2" charset="0"/>
            </a:endParaRP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3631BB1F-A0EB-4D73-B4A3-D0F39B806E5F}"/>
              </a:ext>
            </a:extLst>
          </p:cNvPr>
          <p:cNvSpPr/>
          <p:nvPr/>
        </p:nvSpPr>
        <p:spPr>
          <a:xfrm>
            <a:off x="5835629" y="1886023"/>
            <a:ext cx="1666435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900" b="1" dirty="0">
                <a:solidFill>
                  <a:srgbClr val="766C42"/>
                </a:solidFill>
                <a:latin typeface="Montserrat" panose="00000500000000000000" pitchFamily="2" charset="0"/>
              </a:rPr>
              <a:t>@</a:t>
            </a:r>
            <a:r>
              <a:rPr lang="es-MX" sz="900" b="1" dirty="0" err="1">
                <a:solidFill>
                  <a:srgbClr val="766C42"/>
                </a:solidFill>
                <a:latin typeface="Montserrat" panose="00000500000000000000" pitchFamily="2" charset="0"/>
              </a:rPr>
              <a:t>CNSF_gob_mx</a:t>
            </a:r>
            <a:endParaRPr lang="es-MX" sz="900" b="1" dirty="0">
              <a:solidFill>
                <a:srgbClr val="766C42"/>
              </a:solidFill>
              <a:latin typeface="Montserrat" panose="00000500000000000000" pitchFamily="2" charset="0"/>
            </a:endParaRPr>
          </a:p>
        </p:txBody>
      </p:sp>
      <p:pic>
        <p:nvPicPr>
          <p:cNvPr id="24" name="Imagen 23" descr="Un letrero de color blanco&#10;&#10;Descripción generada automáticamente con confianza baja">
            <a:extLst>
              <a:ext uri="{FF2B5EF4-FFF2-40B4-BE49-F238E27FC236}">
                <a16:creationId xmlns:a16="http://schemas.microsoft.com/office/drawing/2014/main" id="{EAF8AFC8-A2E2-4143-A3B5-BBC04CF387E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720" b="50000"/>
          <a:stretch/>
        </p:blipFill>
        <p:spPr>
          <a:xfrm>
            <a:off x="7480756" y="1624420"/>
            <a:ext cx="246793" cy="246191"/>
          </a:xfrm>
          <a:prstGeom prst="rect">
            <a:avLst/>
          </a:prstGeom>
        </p:spPr>
      </p:pic>
      <p:pic>
        <p:nvPicPr>
          <p:cNvPr id="25" name="Imagen 24" descr="Un letrero de color blanco&#10;&#10;Descripción generada automáticamente con confianza baja">
            <a:extLst>
              <a:ext uri="{FF2B5EF4-FFF2-40B4-BE49-F238E27FC236}">
                <a16:creationId xmlns:a16="http://schemas.microsoft.com/office/drawing/2014/main" id="{B9CF1E69-586A-4222-9301-A28E6BCA109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54" t="-897" r="55274" b="50897"/>
          <a:stretch/>
        </p:blipFill>
        <p:spPr>
          <a:xfrm>
            <a:off x="7528882" y="1927923"/>
            <a:ext cx="210700" cy="210186"/>
          </a:xfrm>
          <a:prstGeom prst="rect">
            <a:avLst/>
          </a:prstGeom>
        </p:spPr>
      </p:pic>
      <p:pic>
        <p:nvPicPr>
          <p:cNvPr id="26" name="Imagen 25" descr="Forma&#10;&#10;Descripción generada automáticamente con confianza baja">
            <a:extLst>
              <a:ext uri="{FF2B5EF4-FFF2-40B4-BE49-F238E27FC236}">
                <a16:creationId xmlns:a16="http://schemas.microsoft.com/office/drawing/2014/main" id="{73D4AADA-17D7-48AE-9EFA-0D12049F376E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8370" y="2495111"/>
            <a:ext cx="233241" cy="233241"/>
          </a:xfrm>
          <a:prstGeom prst="rect">
            <a:avLst/>
          </a:prstGeom>
        </p:spPr>
      </p:pic>
      <p:sp>
        <p:nvSpPr>
          <p:cNvPr id="27" name="Rectángulo 26">
            <a:extLst>
              <a:ext uri="{FF2B5EF4-FFF2-40B4-BE49-F238E27FC236}">
                <a16:creationId xmlns:a16="http://schemas.microsoft.com/office/drawing/2014/main" id="{2C3A8174-7D0B-45A0-8079-C405213074FE}"/>
              </a:ext>
            </a:extLst>
          </p:cNvPr>
          <p:cNvSpPr/>
          <p:nvPr/>
        </p:nvSpPr>
        <p:spPr>
          <a:xfrm>
            <a:off x="5883758" y="2159735"/>
            <a:ext cx="158219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900" b="1" dirty="0">
                <a:solidFill>
                  <a:srgbClr val="766C42"/>
                </a:solidFill>
                <a:latin typeface="Montserrat" panose="00000500000000000000" pitchFamily="2" charset="0"/>
              </a:rPr>
              <a:t>@CNSF.gob.mx</a:t>
            </a: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8FFD2755-C916-4766-8438-C3C3879D4568}"/>
              </a:ext>
            </a:extLst>
          </p:cNvPr>
          <p:cNvSpPr/>
          <p:nvPr/>
        </p:nvSpPr>
        <p:spPr>
          <a:xfrm>
            <a:off x="5955944" y="2381546"/>
            <a:ext cx="15550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900" b="1" dirty="0">
                <a:solidFill>
                  <a:srgbClr val="766C42"/>
                </a:solidFill>
                <a:latin typeface="Montserrat" panose="00000500000000000000" pitchFamily="2" charset="0"/>
              </a:rPr>
              <a:t>Comisión Nacional de Seguros y Fianzas</a:t>
            </a:r>
          </a:p>
        </p:txBody>
      </p:sp>
      <p:pic>
        <p:nvPicPr>
          <p:cNvPr id="29" name="Imagen 28">
            <a:extLst>
              <a:ext uri="{FF2B5EF4-FFF2-40B4-BE49-F238E27FC236}">
                <a16:creationId xmlns:a16="http://schemas.microsoft.com/office/drawing/2014/main" id="{7B02DCF2-28D8-4C86-9054-DA193971050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15295" y="2207096"/>
            <a:ext cx="224284" cy="224284"/>
          </a:xfrm>
          <a:prstGeom prst="rect">
            <a:avLst/>
          </a:prstGeom>
        </p:spPr>
      </p:pic>
      <p:sp>
        <p:nvSpPr>
          <p:cNvPr id="32" name="Rectángulo 31">
            <a:extLst>
              <a:ext uri="{FF2B5EF4-FFF2-40B4-BE49-F238E27FC236}">
                <a16:creationId xmlns:a16="http://schemas.microsoft.com/office/drawing/2014/main" id="{9F3D215A-82E6-4755-BEBD-592305A4FC96}"/>
              </a:ext>
            </a:extLst>
          </p:cNvPr>
          <p:cNvSpPr/>
          <p:nvPr/>
        </p:nvSpPr>
        <p:spPr>
          <a:xfrm>
            <a:off x="5937303" y="4025189"/>
            <a:ext cx="2322025" cy="3173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00"/>
          </a:p>
        </p:txBody>
      </p:sp>
      <p:grpSp>
        <p:nvGrpSpPr>
          <p:cNvPr id="34" name="Grupo 33">
            <a:extLst>
              <a:ext uri="{FF2B5EF4-FFF2-40B4-BE49-F238E27FC236}">
                <a16:creationId xmlns:a16="http://schemas.microsoft.com/office/drawing/2014/main" id="{9DC5C1C5-89D4-43DE-9C9D-83141FAA7B74}"/>
              </a:ext>
            </a:extLst>
          </p:cNvPr>
          <p:cNvGrpSpPr/>
          <p:nvPr/>
        </p:nvGrpSpPr>
        <p:grpSpPr>
          <a:xfrm>
            <a:off x="6427714" y="3277047"/>
            <a:ext cx="1785947" cy="1090328"/>
            <a:chOff x="5696188" y="1624577"/>
            <a:chExt cx="2512224" cy="1578386"/>
          </a:xfrm>
          <a:noFill/>
        </p:grpSpPr>
        <p:pic>
          <p:nvPicPr>
            <p:cNvPr id="35" name="Imagen 34">
              <a:extLst>
                <a:ext uri="{FF2B5EF4-FFF2-40B4-BE49-F238E27FC236}">
                  <a16:creationId xmlns:a16="http://schemas.microsoft.com/office/drawing/2014/main" id="{F6CE5D7F-9961-4627-A29C-9D3081CCA54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102708" y="1624577"/>
              <a:ext cx="1541160" cy="1035107"/>
            </a:xfrm>
            <a:prstGeom prst="rect">
              <a:avLst/>
            </a:prstGeom>
            <a:grpFill/>
          </p:spPr>
        </p:pic>
        <p:grpSp>
          <p:nvGrpSpPr>
            <p:cNvPr id="36" name="Grupo 35">
              <a:extLst>
                <a:ext uri="{FF2B5EF4-FFF2-40B4-BE49-F238E27FC236}">
                  <a16:creationId xmlns:a16="http://schemas.microsoft.com/office/drawing/2014/main" id="{AE76B239-771C-440B-A3CB-7F43AC3B07DE}"/>
                </a:ext>
              </a:extLst>
            </p:cNvPr>
            <p:cNvGrpSpPr/>
            <p:nvPr/>
          </p:nvGrpSpPr>
          <p:grpSpPr>
            <a:xfrm>
              <a:off x="5696188" y="2750697"/>
              <a:ext cx="2512224" cy="452266"/>
              <a:chOff x="5724764" y="2750697"/>
              <a:chExt cx="2512224" cy="452266"/>
            </a:xfrm>
            <a:grpFill/>
          </p:grpSpPr>
          <p:sp>
            <p:nvSpPr>
              <p:cNvPr id="37" name="Rectángulo 36">
                <a:extLst>
                  <a:ext uri="{FF2B5EF4-FFF2-40B4-BE49-F238E27FC236}">
                    <a16:creationId xmlns:a16="http://schemas.microsoft.com/office/drawing/2014/main" id="{DFC9C4A1-E04F-4E6A-9D7F-A97A7BB13CAB}"/>
                  </a:ext>
                </a:extLst>
              </p:cNvPr>
              <p:cNvSpPr/>
              <p:nvPr/>
            </p:nvSpPr>
            <p:spPr>
              <a:xfrm>
                <a:off x="5914963" y="2750697"/>
                <a:ext cx="2322025" cy="31739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100" dirty="0"/>
              </a:p>
            </p:txBody>
          </p:sp>
          <p:sp>
            <p:nvSpPr>
              <p:cNvPr id="38" name="CuadroTexto 37">
                <a:extLst>
                  <a:ext uri="{FF2B5EF4-FFF2-40B4-BE49-F238E27FC236}">
                    <a16:creationId xmlns:a16="http://schemas.microsoft.com/office/drawing/2014/main" id="{ECC6B12F-7F44-4C80-96DF-20A50ECE1760}"/>
                  </a:ext>
                </a:extLst>
              </p:cNvPr>
              <p:cNvSpPr txBox="1"/>
              <p:nvPr/>
            </p:nvSpPr>
            <p:spPr>
              <a:xfrm>
                <a:off x="5724764" y="2757417"/>
                <a:ext cx="2426463" cy="445546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700" b="1" dirty="0">
                    <a:solidFill>
                      <a:srgbClr val="766C42"/>
                    </a:solidFill>
                    <a:latin typeface="Montserrat" pitchFamily="2" charset="77"/>
                  </a:rPr>
                  <a:t>https://www.cnsf.gob.mx/cnsf/revista/sitePages/home.aspx</a:t>
                </a:r>
              </a:p>
            </p:txBody>
          </p:sp>
        </p:grpSp>
      </p:grpSp>
      <p:sp>
        <p:nvSpPr>
          <p:cNvPr id="39" name="Google Shape;504;p41">
            <a:extLst>
              <a:ext uri="{FF2B5EF4-FFF2-40B4-BE49-F238E27FC236}">
                <a16:creationId xmlns:a16="http://schemas.microsoft.com/office/drawing/2014/main" id="{E850B4EB-83D2-45E4-B59D-EAE264678762}"/>
              </a:ext>
            </a:extLst>
          </p:cNvPr>
          <p:cNvSpPr/>
          <p:nvPr/>
        </p:nvSpPr>
        <p:spPr>
          <a:xfrm>
            <a:off x="4889804" y="3329129"/>
            <a:ext cx="534235" cy="45517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s-MX" b="1" i="0" dirty="0">
                <a:ln>
                  <a:noFill/>
                </a:ln>
                <a:solidFill>
                  <a:schemeClr val="lt1"/>
                </a:solidFill>
                <a:latin typeface="Dosis"/>
              </a:rPr>
              <a:t>R</a:t>
            </a:r>
            <a:endParaRPr b="1" i="0" dirty="0">
              <a:ln>
                <a:noFill/>
              </a:ln>
              <a:solidFill>
                <a:schemeClr val="lt1"/>
              </a:solidFill>
              <a:latin typeface="Dosis"/>
            </a:endParaRPr>
          </a:p>
        </p:txBody>
      </p:sp>
      <p:sp>
        <p:nvSpPr>
          <p:cNvPr id="40" name="Google Shape;505;p41">
            <a:extLst>
              <a:ext uri="{FF2B5EF4-FFF2-40B4-BE49-F238E27FC236}">
                <a16:creationId xmlns:a16="http://schemas.microsoft.com/office/drawing/2014/main" id="{1AF9CCD0-FCDE-44BF-847C-6BA02110C4B0}"/>
              </a:ext>
            </a:extLst>
          </p:cNvPr>
          <p:cNvSpPr/>
          <p:nvPr/>
        </p:nvSpPr>
        <p:spPr>
          <a:xfrm>
            <a:off x="4898375" y="2250068"/>
            <a:ext cx="539898" cy="45517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s-MX" b="1" dirty="0">
                <a:solidFill>
                  <a:schemeClr val="lt1"/>
                </a:solidFill>
                <a:latin typeface="Dosis"/>
              </a:rPr>
              <a:t>RS</a:t>
            </a:r>
            <a:endParaRPr b="1" i="0" dirty="0">
              <a:ln>
                <a:noFill/>
              </a:ln>
              <a:solidFill>
                <a:schemeClr val="lt1"/>
              </a:solidFill>
              <a:latin typeface="Dosi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F69A8D-505A-42C7-9301-C4957A708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0153" y="205740"/>
            <a:ext cx="7203691" cy="1140000"/>
          </a:xfrm>
        </p:spPr>
        <p:txBody>
          <a:bodyPr>
            <a:normAutofit/>
          </a:bodyPr>
          <a:lstStyle/>
          <a:p>
            <a:r>
              <a:rPr lang="es-MX" sz="3600" dirty="0">
                <a:latin typeface="+mj-lt"/>
              </a:rPr>
              <a:t>Suma asegurada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E5A5CE0B-23F7-443B-AB40-5B7BAB634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 smtClean="0"/>
              <a:t>2</a:t>
            </a:fld>
            <a:endParaRPr lang="es-MX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33B6C1F-A837-4B12-84CA-6E41F51ECDB6}"/>
              </a:ext>
            </a:extLst>
          </p:cNvPr>
          <p:cNvSpPr txBox="1"/>
          <p:nvPr/>
        </p:nvSpPr>
        <p:spPr>
          <a:xfrm>
            <a:off x="936122" y="1579281"/>
            <a:ext cx="7203691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1600" b="1" dirty="0">
                <a:solidFill>
                  <a:schemeClr val="dk1"/>
                </a:solidFill>
                <a:latin typeface="+mn-lt"/>
                <a:cs typeface="Inria Serif Light"/>
                <a:sym typeface="Inria Serif Light"/>
              </a:rPr>
              <a:t>Suma asegurada</a:t>
            </a:r>
            <a:r>
              <a:rPr lang="es-MX" sz="1600" b="1" dirty="0">
                <a:solidFill>
                  <a:schemeClr val="dk1"/>
                </a:solidFill>
                <a:cs typeface="Inria Serif Light"/>
                <a:sym typeface="Inria Serif Light"/>
              </a:rPr>
              <a:t>:</a:t>
            </a:r>
            <a:r>
              <a:rPr lang="es-MX" sz="1600" dirty="0">
                <a:solidFill>
                  <a:schemeClr val="dk1"/>
                </a:solidFill>
                <a:latin typeface="+mn-lt"/>
                <a:cs typeface="Inria Serif Light"/>
                <a:sym typeface="Inria Serif Light"/>
              </a:rPr>
              <a:t> Se registrará el monto de suma asegurada alcanzada al cierre del ejercicio, fin de vigencia o fecha de cancelación según corresponda para cada uno de los beneficios otorgados.</a:t>
            </a:r>
          </a:p>
          <a:p>
            <a:pPr algn="just"/>
            <a:endParaRPr lang="es-MX" sz="1600" dirty="0">
              <a:solidFill>
                <a:schemeClr val="dk1"/>
              </a:solidFill>
              <a:latin typeface="+mn-lt"/>
              <a:cs typeface="Inria Serif Light"/>
              <a:sym typeface="Inria Serif Light"/>
            </a:endParaRPr>
          </a:p>
          <a:p>
            <a:pPr algn="just"/>
            <a:r>
              <a:rPr lang="es-MX" sz="1600" dirty="0">
                <a:solidFill>
                  <a:schemeClr val="dk1"/>
                </a:solidFill>
                <a:latin typeface="+mn-lt"/>
                <a:cs typeface="Inria Serif Light"/>
                <a:sym typeface="Inria Serif Light"/>
              </a:rPr>
              <a:t>Si la Suma Asegurada es igual a cero entonces la cobertura es igual a Asistencias (Clave 08), Exención de pago de prima (Clave 10) o Ahorro / Inversión (Clave 11) o el Tipo de Plan es igual a Rentas (Clave 05).</a:t>
            </a:r>
          </a:p>
        </p:txBody>
      </p:sp>
    </p:spTree>
    <p:extLst>
      <p:ext uri="{BB962C8B-B14F-4D97-AF65-F5344CB8AC3E}">
        <p14:creationId xmlns:p14="http://schemas.microsoft.com/office/powerpoint/2010/main" val="3726312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F69A8D-505A-42C7-9301-C4957A708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0153" y="205740"/>
            <a:ext cx="7203691" cy="1140000"/>
          </a:xfrm>
        </p:spPr>
        <p:txBody>
          <a:bodyPr>
            <a:normAutofit/>
          </a:bodyPr>
          <a:lstStyle/>
          <a:p>
            <a:r>
              <a:rPr lang="es-MX" sz="3600" dirty="0">
                <a:latin typeface="+mj-lt"/>
              </a:rPr>
              <a:t>Suma Asegurada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E5A5CE0B-23F7-443B-AB40-5B7BAB634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 smtClean="0"/>
              <a:t>3</a:t>
            </a:fld>
            <a:endParaRPr lang="es-MX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33B6C1F-A837-4B12-84CA-6E41F51ECDB6}"/>
              </a:ext>
            </a:extLst>
          </p:cNvPr>
          <p:cNvSpPr txBox="1"/>
          <p:nvPr/>
        </p:nvSpPr>
        <p:spPr>
          <a:xfrm>
            <a:off x="970153" y="1550992"/>
            <a:ext cx="7203691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1400" dirty="0">
                <a:solidFill>
                  <a:schemeClr val="dk1"/>
                </a:solidFill>
                <a:latin typeface="+mn-lt"/>
                <a:cs typeface="Inria Serif Light"/>
                <a:sym typeface="Inria Serif Light"/>
              </a:rPr>
              <a:t>Si </a:t>
            </a:r>
            <a:r>
              <a:rPr lang="es-MX" sz="1400" dirty="0">
                <a:solidFill>
                  <a:schemeClr val="dk1"/>
                </a:solidFill>
                <a:cs typeface="Inria Serif Light"/>
                <a:sym typeface="Inria Serif Light"/>
              </a:rPr>
              <a:t>la moneda es nacional entonces e</a:t>
            </a:r>
            <a:r>
              <a:rPr lang="es-MX" sz="1400" dirty="0">
                <a:solidFill>
                  <a:schemeClr val="dk1"/>
                </a:solidFill>
                <a:latin typeface="+mn-lt"/>
                <a:cs typeface="Inria Serif Light"/>
                <a:sym typeface="Inria Serif Light"/>
              </a:rPr>
              <a:t>l monto reclamado debe ser menor o igual a la suma asegurada.</a:t>
            </a:r>
          </a:p>
          <a:p>
            <a:pPr algn="just"/>
            <a:endParaRPr lang="es-MX" sz="1400" dirty="0">
              <a:solidFill>
                <a:schemeClr val="dk1"/>
              </a:solidFill>
              <a:cs typeface="Inria Serif Light"/>
              <a:sym typeface="Inria Serif Light"/>
            </a:endParaRPr>
          </a:p>
          <a:p>
            <a:pPr algn="just"/>
            <a:r>
              <a:rPr lang="es-MX" sz="1400" dirty="0">
                <a:solidFill>
                  <a:schemeClr val="dk1"/>
                </a:solidFill>
                <a:latin typeface="+mn-lt"/>
                <a:cs typeface="Inria Serif Light"/>
                <a:sym typeface="Inria Serif Light"/>
              </a:rPr>
              <a:t>Si </a:t>
            </a:r>
            <a:r>
              <a:rPr lang="es-MX" sz="1400" dirty="0">
                <a:solidFill>
                  <a:schemeClr val="dk1"/>
                </a:solidFill>
                <a:cs typeface="Inria Serif Light"/>
                <a:sym typeface="Inria Serif Light"/>
              </a:rPr>
              <a:t>la moneda es nacional entonces e</a:t>
            </a:r>
            <a:r>
              <a:rPr lang="es-MX" sz="1400" dirty="0">
                <a:solidFill>
                  <a:schemeClr val="dk1"/>
                </a:solidFill>
                <a:latin typeface="+mn-lt"/>
                <a:cs typeface="Inria Serif Light"/>
                <a:sym typeface="Inria Serif Light"/>
              </a:rPr>
              <a:t>l monto pagado debe ser menor o igual a la suma asegurada.</a:t>
            </a:r>
          </a:p>
          <a:p>
            <a:pPr algn="just"/>
            <a:endParaRPr lang="es-MX" sz="1400" dirty="0">
              <a:solidFill>
                <a:schemeClr val="dk1"/>
              </a:solidFill>
              <a:cs typeface="Inria Serif Light"/>
              <a:sym typeface="Inria Serif Light"/>
            </a:endParaRPr>
          </a:p>
          <a:p>
            <a:pPr algn="just"/>
            <a:r>
              <a:rPr lang="es-MX" sz="1400" dirty="0">
                <a:solidFill>
                  <a:schemeClr val="dk1"/>
                </a:solidFill>
                <a:cs typeface="Inria Serif Light"/>
                <a:sym typeface="Inria Serif Light"/>
              </a:rPr>
              <a:t>La Suma Asegurada debe ser menor o igual a 100 millones</a:t>
            </a:r>
            <a:endParaRPr lang="es-MX" sz="1400" dirty="0">
              <a:solidFill>
                <a:schemeClr val="dk1"/>
              </a:solidFill>
              <a:latin typeface="+mn-lt"/>
              <a:cs typeface="Inria Serif Light"/>
              <a:sym typeface="Inria Serif Light"/>
            </a:endParaRPr>
          </a:p>
          <a:p>
            <a:pPr algn="just"/>
            <a:endParaRPr lang="es-MX" sz="1400" dirty="0">
              <a:solidFill>
                <a:schemeClr val="dk1"/>
              </a:solidFill>
              <a:latin typeface="+mn-lt"/>
              <a:cs typeface="Inria Serif Light"/>
              <a:sym typeface="Inria Serif Light"/>
            </a:endParaRPr>
          </a:p>
          <a:p>
            <a:pPr algn="ctr"/>
            <a:endParaRPr lang="es-MX" sz="1400" dirty="0">
              <a:solidFill>
                <a:schemeClr val="dk1"/>
              </a:solidFill>
              <a:cs typeface="Inria Serif Light"/>
              <a:sym typeface="Inria Serif Light"/>
            </a:endParaRPr>
          </a:p>
          <a:p>
            <a:pPr algn="ctr"/>
            <a:endParaRPr lang="es-MX" sz="1400" dirty="0">
              <a:solidFill>
                <a:schemeClr val="dk1"/>
              </a:solidFill>
              <a:latin typeface="+mn-lt"/>
              <a:cs typeface="Inria Serif Light"/>
              <a:sym typeface="Inria Serif Light"/>
            </a:endParaRPr>
          </a:p>
        </p:txBody>
      </p:sp>
    </p:spTree>
    <p:extLst>
      <p:ext uri="{BB962C8B-B14F-4D97-AF65-F5344CB8AC3E}">
        <p14:creationId xmlns:p14="http://schemas.microsoft.com/office/powerpoint/2010/main" val="4096444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F69A8D-505A-42C7-9301-C4957A708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0153" y="205740"/>
            <a:ext cx="7203691" cy="1140000"/>
          </a:xfrm>
        </p:spPr>
        <p:txBody>
          <a:bodyPr>
            <a:normAutofit fontScale="90000"/>
          </a:bodyPr>
          <a:lstStyle/>
          <a:p>
            <a:r>
              <a:rPr lang="es-MX" sz="3600" dirty="0"/>
              <a:t>SALDO FONDO DE INVERSION</a:t>
            </a:r>
            <a:endParaRPr lang="es-MX" sz="3600" dirty="0">
              <a:latin typeface="+mj-lt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E5A5CE0B-23F7-443B-AB40-5B7BAB634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 smtClean="0"/>
              <a:t>4</a:t>
            </a:fld>
            <a:endParaRPr lang="es-MX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33B6C1F-A837-4B12-84CA-6E41F51ECDB6}"/>
              </a:ext>
            </a:extLst>
          </p:cNvPr>
          <p:cNvSpPr txBox="1"/>
          <p:nvPr/>
        </p:nvSpPr>
        <p:spPr>
          <a:xfrm>
            <a:off x="1024964" y="1616452"/>
            <a:ext cx="7203691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1600" dirty="0">
                <a:solidFill>
                  <a:schemeClr val="dk1"/>
                </a:solidFill>
                <a:latin typeface="+mn-lt"/>
                <a:cs typeface="Inria Serif Light"/>
                <a:sym typeface="Inria Serif Light"/>
              </a:rPr>
              <a:t>Si la modalidad de la póliza es igual a flexible (clave 11 o 12) y el Estatus es igua</a:t>
            </a:r>
            <a:r>
              <a:rPr lang="es-MX" sz="1600" dirty="0">
                <a:solidFill>
                  <a:schemeClr val="dk1"/>
                </a:solidFill>
                <a:cs typeface="Inria Serif Light"/>
                <a:sym typeface="Inria Serif Light"/>
              </a:rPr>
              <a:t>l vigente o anticipada (clave 1 o 8)</a:t>
            </a:r>
            <a:r>
              <a:rPr lang="es-MX" sz="1600" dirty="0">
                <a:solidFill>
                  <a:schemeClr val="dk1"/>
                </a:solidFill>
                <a:latin typeface="+mn-lt"/>
                <a:cs typeface="Inria Serif Light"/>
                <a:sym typeface="Inria Serif Light"/>
              </a:rPr>
              <a:t> entonces el saldo del fondo de inversión es mayor a 0</a:t>
            </a:r>
          </a:p>
          <a:p>
            <a:pPr algn="just"/>
            <a:endParaRPr lang="es-MX" sz="1600" dirty="0">
              <a:solidFill>
                <a:schemeClr val="dk1"/>
              </a:solidFill>
              <a:cs typeface="Inria Serif Light"/>
              <a:sym typeface="Inria Serif Light"/>
            </a:endParaRPr>
          </a:p>
          <a:p>
            <a:pPr algn="just"/>
            <a:r>
              <a:rPr lang="es-MX" sz="1600" b="1" dirty="0">
                <a:solidFill>
                  <a:schemeClr val="dk1"/>
                </a:solidFill>
                <a:latin typeface="+mn-lt"/>
                <a:cs typeface="Inria Serif Light"/>
                <a:sym typeface="Inria Serif Light"/>
              </a:rPr>
              <a:t>Nota: </a:t>
            </a:r>
            <a:r>
              <a:rPr lang="es-MX" sz="1600" dirty="0">
                <a:solidFill>
                  <a:schemeClr val="dk1"/>
                </a:solidFill>
                <a:latin typeface="+mn-lt"/>
                <a:cs typeface="Inria Serif Light"/>
                <a:sym typeface="Inria Serif Light"/>
              </a:rPr>
              <a:t>Para los seguros flexibles, cuando la póliza se cancele derivado del fallecimiento del asegurado, el pago </a:t>
            </a:r>
            <a:r>
              <a:rPr lang="es-MX" sz="1600" dirty="0">
                <a:solidFill>
                  <a:schemeClr val="dk1"/>
                </a:solidFill>
                <a:cs typeface="Inria Serif Light"/>
                <a:sym typeface="Inria Serif Light"/>
              </a:rPr>
              <a:t>del </a:t>
            </a:r>
            <a:r>
              <a:rPr lang="es-MX" sz="1600" dirty="0">
                <a:solidFill>
                  <a:schemeClr val="dk1"/>
                </a:solidFill>
                <a:latin typeface="+mn-lt"/>
                <a:cs typeface="Inria Serif Light"/>
                <a:sym typeface="Inria Serif Light"/>
              </a:rPr>
              <a:t>fondo ahorrado se deberá reportar como vencimiento o rescate.</a:t>
            </a:r>
          </a:p>
          <a:p>
            <a:pPr algn="just"/>
            <a:endParaRPr lang="es-MX" sz="1600" dirty="0">
              <a:solidFill>
                <a:schemeClr val="dk1"/>
              </a:solidFill>
              <a:latin typeface="+mn-lt"/>
              <a:cs typeface="Inria Serif Light"/>
              <a:sym typeface="Inria Serif Light"/>
            </a:endParaRPr>
          </a:p>
          <a:p>
            <a:pPr algn="just"/>
            <a:endParaRPr lang="es-MX" sz="1600" dirty="0">
              <a:solidFill>
                <a:schemeClr val="dk1"/>
              </a:solidFill>
              <a:cs typeface="Inria Serif Light"/>
              <a:sym typeface="Inria Serif Light"/>
            </a:endParaRPr>
          </a:p>
        </p:txBody>
      </p:sp>
    </p:spTree>
    <p:extLst>
      <p:ext uri="{BB962C8B-B14F-4D97-AF65-F5344CB8AC3E}">
        <p14:creationId xmlns:p14="http://schemas.microsoft.com/office/powerpoint/2010/main" val="2496966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F69A8D-505A-42C7-9301-C4957A708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0153" y="205740"/>
            <a:ext cx="7203691" cy="1140000"/>
          </a:xfrm>
        </p:spPr>
        <p:txBody>
          <a:bodyPr>
            <a:normAutofit/>
          </a:bodyPr>
          <a:lstStyle/>
          <a:p>
            <a:r>
              <a:rPr lang="es-MX" sz="3600" dirty="0">
                <a:latin typeface="+mj-lt"/>
              </a:rPr>
              <a:t>COBERTURA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E5A5CE0B-23F7-443B-AB40-5B7BAB634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 smtClean="0"/>
              <a:t>5</a:t>
            </a:fld>
            <a:endParaRPr lang="es-MX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F9C0027D-17B6-4626-9346-3C42DE557BE8}"/>
              </a:ext>
            </a:extLst>
          </p:cNvPr>
          <p:cNvSpPr txBox="1"/>
          <p:nvPr/>
        </p:nvSpPr>
        <p:spPr>
          <a:xfrm>
            <a:off x="970152" y="1556087"/>
            <a:ext cx="7203691" cy="246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1400" dirty="0">
                <a:solidFill>
                  <a:schemeClr val="dk1"/>
                </a:solidFill>
                <a:latin typeface="+mn-lt"/>
                <a:cs typeface="Inria Serif Light"/>
                <a:sym typeface="Inria Serif Light"/>
              </a:rPr>
              <a:t>Si la cobertura es </a:t>
            </a:r>
            <a:r>
              <a:rPr lang="es-MX" sz="1400" b="1" dirty="0">
                <a:solidFill>
                  <a:schemeClr val="dk1"/>
                </a:solidFill>
                <a:latin typeface="+mn-lt"/>
                <a:cs typeface="Inria Serif Light"/>
                <a:sym typeface="Inria Serif Light"/>
              </a:rPr>
              <a:t>igual</a:t>
            </a:r>
            <a:r>
              <a:rPr lang="es-MX" sz="1400" dirty="0">
                <a:solidFill>
                  <a:schemeClr val="dk1"/>
                </a:solidFill>
                <a:latin typeface="+mn-lt"/>
                <a:cs typeface="Inria Serif Light"/>
                <a:sym typeface="Inria Serif Light"/>
              </a:rPr>
              <a:t> a “Dotales Corto Plazo” </a:t>
            </a:r>
            <a:r>
              <a:rPr lang="es-MX" sz="1400" dirty="0">
                <a:solidFill>
                  <a:schemeClr val="dk1"/>
                </a:solidFill>
                <a:cs typeface="Inria Serif Light"/>
                <a:sym typeface="Inria Serif Light"/>
              </a:rPr>
              <a:t>(</a:t>
            </a:r>
            <a:r>
              <a:rPr lang="es-MX" sz="1400" dirty="0">
                <a:solidFill>
                  <a:schemeClr val="dk1"/>
                </a:solidFill>
                <a:latin typeface="+mn-lt"/>
                <a:cs typeface="Inria Serif Light"/>
                <a:sym typeface="Inria Serif Light"/>
              </a:rPr>
              <a:t>Clave 12) entonces el tipo de plan debe ser </a:t>
            </a:r>
            <a:r>
              <a:rPr lang="es-MX" sz="1400" b="1" dirty="0">
                <a:solidFill>
                  <a:schemeClr val="dk1"/>
                </a:solidFill>
                <a:latin typeface="+mn-lt"/>
                <a:cs typeface="Inria Serif Light"/>
                <a:sym typeface="Inria Serif Light"/>
              </a:rPr>
              <a:t>distinto</a:t>
            </a:r>
            <a:r>
              <a:rPr lang="es-MX" sz="1400" dirty="0">
                <a:solidFill>
                  <a:schemeClr val="dk1"/>
                </a:solidFill>
                <a:latin typeface="+mn-lt"/>
                <a:cs typeface="Inria Serif Light"/>
                <a:sym typeface="Inria Serif Light"/>
              </a:rPr>
              <a:t> de "Rentas“</a:t>
            </a:r>
            <a:r>
              <a:rPr lang="es-MX" sz="1400" dirty="0">
                <a:solidFill>
                  <a:schemeClr val="dk1"/>
                </a:solidFill>
                <a:cs typeface="Inria Serif Light"/>
                <a:sym typeface="Inria Serif Light"/>
              </a:rPr>
              <a:t>(</a:t>
            </a:r>
            <a:r>
              <a:rPr lang="es-MX" sz="1400" dirty="0">
                <a:solidFill>
                  <a:schemeClr val="dk1"/>
                </a:solidFill>
                <a:latin typeface="+mn-lt"/>
                <a:cs typeface="Inria Serif Light"/>
                <a:sym typeface="Inria Serif Light"/>
              </a:rPr>
              <a:t>Clave 05), "Dotal puro“ </a:t>
            </a:r>
            <a:r>
              <a:rPr lang="es-MX" sz="1400" dirty="0">
                <a:solidFill>
                  <a:schemeClr val="dk1"/>
                </a:solidFill>
                <a:cs typeface="Inria Serif Light"/>
                <a:sym typeface="Inria Serif Light"/>
              </a:rPr>
              <a:t>(</a:t>
            </a:r>
            <a:r>
              <a:rPr lang="es-MX" sz="1400" dirty="0">
                <a:solidFill>
                  <a:schemeClr val="dk1"/>
                </a:solidFill>
                <a:latin typeface="+mn-lt"/>
                <a:cs typeface="Inria Serif Light"/>
                <a:sym typeface="Inria Serif Light"/>
              </a:rPr>
              <a:t>Clave 10) o "Seguro de Separación” </a:t>
            </a:r>
            <a:r>
              <a:rPr lang="es-MX" sz="1400" dirty="0">
                <a:solidFill>
                  <a:schemeClr val="dk1"/>
                </a:solidFill>
                <a:cs typeface="Inria Serif Light"/>
                <a:sym typeface="Inria Serif Light"/>
              </a:rPr>
              <a:t>(</a:t>
            </a:r>
            <a:r>
              <a:rPr lang="es-MX" sz="1400" dirty="0">
                <a:solidFill>
                  <a:schemeClr val="dk1"/>
                </a:solidFill>
                <a:latin typeface="+mn-lt"/>
                <a:cs typeface="Inria Serif Light"/>
                <a:sym typeface="Inria Serif Light"/>
              </a:rPr>
              <a:t>Clave 11).</a:t>
            </a:r>
          </a:p>
          <a:p>
            <a:pPr algn="just"/>
            <a:endParaRPr lang="es-MX" sz="1400" dirty="0">
              <a:solidFill>
                <a:schemeClr val="dk1"/>
              </a:solidFill>
              <a:cs typeface="Inria Serif Light"/>
              <a:sym typeface="Inria Serif Light"/>
            </a:endParaRPr>
          </a:p>
          <a:p>
            <a:pPr algn="just"/>
            <a:endParaRPr lang="es-MX" sz="1400" dirty="0">
              <a:solidFill>
                <a:schemeClr val="dk1"/>
              </a:solidFill>
              <a:latin typeface="+mn-lt"/>
              <a:cs typeface="Inria Serif Light"/>
              <a:sym typeface="Inria Serif Light"/>
            </a:endParaRPr>
          </a:p>
          <a:p>
            <a:pPr algn="just"/>
            <a:r>
              <a:rPr lang="es-MX" sz="1400" dirty="0">
                <a:solidFill>
                  <a:schemeClr val="dk1"/>
                </a:solidFill>
              </a:rPr>
              <a:t>La clave de gastos funerarios (06) solamente se debe utilizar cuando se otorgue una indemnización como ayuda para el pago de gastos funerarios. </a:t>
            </a:r>
          </a:p>
          <a:p>
            <a:pPr algn="just"/>
            <a:endParaRPr lang="es-MX" sz="1400" dirty="0">
              <a:solidFill>
                <a:schemeClr val="dk1"/>
              </a:solidFill>
            </a:endParaRPr>
          </a:p>
          <a:p>
            <a:pPr algn="just"/>
            <a:r>
              <a:rPr lang="es-MX" sz="1400" dirty="0">
                <a:solidFill>
                  <a:schemeClr val="dk1"/>
                </a:solidFill>
              </a:rPr>
              <a:t>En caso que en gastos funerarios solo se otorga un servicio se deberá utilizar la clave de asistencias (08) </a:t>
            </a:r>
            <a:endParaRPr lang="es-MX" sz="1400" dirty="0">
              <a:solidFill>
                <a:schemeClr val="dk1"/>
              </a:solidFill>
              <a:sym typeface="Inria Serif Light"/>
            </a:endParaRPr>
          </a:p>
          <a:p>
            <a:pPr algn="just"/>
            <a:endParaRPr lang="es-MX" sz="1400" dirty="0">
              <a:solidFill>
                <a:schemeClr val="dk1"/>
              </a:solidFill>
              <a:latin typeface="+mn-lt"/>
              <a:cs typeface="Inria Serif Light"/>
              <a:sym typeface="Inria Serif Light"/>
            </a:endParaRPr>
          </a:p>
        </p:txBody>
      </p:sp>
    </p:spTree>
    <p:extLst>
      <p:ext uri="{BB962C8B-B14F-4D97-AF65-F5344CB8AC3E}">
        <p14:creationId xmlns:p14="http://schemas.microsoft.com/office/powerpoint/2010/main" val="762064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F69A8D-505A-42C7-9301-C4957A708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0153" y="205740"/>
            <a:ext cx="7203691" cy="1140000"/>
          </a:xfrm>
        </p:spPr>
        <p:txBody>
          <a:bodyPr>
            <a:normAutofit/>
          </a:bodyPr>
          <a:lstStyle/>
          <a:p>
            <a:r>
              <a:rPr lang="es-MX" sz="3600" dirty="0">
                <a:latin typeface="+mj-lt"/>
              </a:rPr>
              <a:t>MONTO DE VENCIMIENTO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E5A5CE0B-23F7-443B-AB40-5B7BAB634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 smtClean="0"/>
              <a:t>6</a:t>
            </a:fld>
            <a:endParaRPr lang="es-MX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F9C0027D-17B6-4626-9346-3C42DE557BE8}"/>
              </a:ext>
            </a:extLst>
          </p:cNvPr>
          <p:cNvSpPr txBox="1"/>
          <p:nvPr/>
        </p:nvSpPr>
        <p:spPr>
          <a:xfrm>
            <a:off x="865501" y="1659618"/>
            <a:ext cx="72036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1600" dirty="0">
                <a:solidFill>
                  <a:schemeClr val="dk1"/>
                </a:solidFill>
                <a:latin typeface="+mn-lt"/>
                <a:cs typeface="Inria Serif Light"/>
                <a:sym typeface="Inria Serif Light"/>
              </a:rPr>
              <a:t>Si el Monto </a:t>
            </a:r>
            <a:r>
              <a:rPr lang="es-MX" sz="1600" dirty="0">
                <a:solidFill>
                  <a:schemeClr val="dk1"/>
                </a:solidFill>
                <a:cs typeface="Inria Serif Light"/>
                <a:sym typeface="Inria Serif Light"/>
              </a:rPr>
              <a:t>de Vencimiento es </a:t>
            </a:r>
            <a:r>
              <a:rPr lang="es-MX" sz="1600" b="1" dirty="0">
                <a:solidFill>
                  <a:schemeClr val="dk1"/>
                </a:solidFill>
                <a:cs typeface="Inria Serif Light"/>
                <a:sym typeface="Inria Serif Light"/>
              </a:rPr>
              <a:t>mayor</a:t>
            </a:r>
            <a:r>
              <a:rPr lang="es-MX" sz="1600" dirty="0">
                <a:solidFill>
                  <a:schemeClr val="dk1"/>
                </a:solidFill>
                <a:cs typeface="Inria Serif Light"/>
                <a:sym typeface="Inria Serif Light"/>
              </a:rPr>
              <a:t> a 0 entonces el estatus del siniestro debe ser </a:t>
            </a:r>
            <a:r>
              <a:rPr lang="es-MX" sz="1600" b="1" dirty="0">
                <a:solidFill>
                  <a:schemeClr val="dk1"/>
                </a:solidFill>
                <a:cs typeface="Inria Serif Light"/>
                <a:sym typeface="Inria Serif Light"/>
              </a:rPr>
              <a:t>igual</a:t>
            </a:r>
            <a:r>
              <a:rPr lang="es-MX" sz="1600" dirty="0">
                <a:solidFill>
                  <a:schemeClr val="dk1"/>
                </a:solidFill>
                <a:cs typeface="Inria Serif Light"/>
                <a:sym typeface="Inria Serif Light"/>
              </a:rPr>
              <a:t> a </a:t>
            </a:r>
            <a:r>
              <a:rPr lang="es-MX" sz="1600" dirty="0">
                <a:sym typeface="Inria Serif Light"/>
              </a:rPr>
              <a:t>“Pendiente de pago” (</a:t>
            </a:r>
            <a:r>
              <a:rPr lang="es-MX" sz="1600">
                <a:sym typeface="Inria Serif Light"/>
              </a:rPr>
              <a:t>Clave 04) </a:t>
            </a:r>
            <a:r>
              <a:rPr lang="es-MX" sz="1600" dirty="0">
                <a:solidFill>
                  <a:schemeClr val="dk1"/>
                </a:solidFill>
                <a:sym typeface="Inria Serif Light"/>
              </a:rPr>
              <a:t>o “Pago total</a:t>
            </a:r>
            <a:r>
              <a:rPr lang="es-MX" sz="1600" dirty="0">
                <a:solidFill>
                  <a:schemeClr val="dk1"/>
                </a:solidFill>
                <a:latin typeface="+mn-lt"/>
                <a:cs typeface="Inria Serif Light"/>
                <a:sym typeface="Inria Serif Light"/>
              </a:rPr>
              <a:t>” </a:t>
            </a:r>
            <a:r>
              <a:rPr lang="es-MX" sz="1600" dirty="0">
                <a:solidFill>
                  <a:schemeClr val="dk1"/>
                </a:solidFill>
                <a:cs typeface="Inria Serif Light"/>
                <a:sym typeface="Inria Serif Light"/>
              </a:rPr>
              <a:t>(</a:t>
            </a:r>
            <a:r>
              <a:rPr lang="es-MX" sz="1600" dirty="0">
                <a:solidFill>
                  <a:schemeClr val="dk1"/>
                </a:solidFill>
                <a:latin typeface="+mn-lt"/>
                <a:cs typeface="Inria Serif Light"/>
                <a:sym typeface="Inria Serif Light"/>
              </a:rPr>
              <a:t>Clave 02).</a:t>
            </a:r>
          </a:p>
        </p:txBody>
      </p:sp>
    </p:spTree>
    <p:extLst>
      <p:ext uri="{BB962C8B-B14F-4D97-AF65-F5344CB8AC3E}">
        <p14:creationId xmlns:p14="http://schemas.microsoft.com/office/powerpoint/2010/main" val="2108232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F69A8D-505A-42C7-9301-C4957A708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0153" y="205740"/>
            <a:ext cx="7203691" cy="1140000"/>
          </a:xfrm>
        </p:spPr>
        <p:txBody>
          <a:bodyPr>
            <a:normAutofit/>
          </a:bodyPr>
          <a:lstStyle/>
          <a:p>
            <a:r>
              <a:rPr lang="es-MX" sz="3600" dirty="0">
                <a:latin typeface="+mj-lt"/>
              </a:rPr>
              <a:t>MONTO RECLAMADO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E5A5CE0B-23F7-443B-AB40-5B7BAB634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 smtClean="0"/>
              <a:t>7</a:t>
            </a:fld>
            <a:endParaRPr lang="es-MX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51BCF043-1035-4101-8F6B-9DE63D7948F5}"/>
              </a:ext>
            </a:extLst>
          </p:cNvPr>
          <p:cNvSpPr txBox="1"/>
          <p:nvPr/>
        </p:nvSpPr>
        <p:spPr>
          <a:xfrm>
            <a:off x="1049077" y="1561963"/>
            <a:ext cx="7268412" cy="246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sz="1400" dirty="0"/>
              <a:t>Si año fecha de contabilización del siniestro es </a:t>
            </a:r>
            <a:r>
              <a:rPr lang="es-MX" sz="1400" b="1" dirty="0"/>
              <a:t>igual</a:t>
            </a:r>
            <a:r>
              <a:rPr lang="es-MX" sz="1400" dirty="0"/>
              <a:t> al año de reporte, la cobertura es </a:t>
            </a:r>
            <a:r>
              <a:rPr lang="es-MX" sz="1400" b="1" dirty="0"/>
              <a:t>distinta</a:t>
            </a:r>
            <a:r>
              <a:rPr lang="es-MX" sz="1400" dirty="0"/>
              <a:t> de “Sobrevivencia” (Clave 09) y “Ahorro/Inversión” (Clave 11) y el Estatus del siniestro es </a:t>
            </a:r>
            <a:r>
              <a:rPr lang="es-MX" sz="1400" b="1" dirty="0"/>
              <a:t>distinto</a:t>
            </a:r>
            <a:r>
              <a:rPr lang="es-MX" sz="1400" dirty="0"/>
              <a:t> de Rechazado o cancelado (Clave 3) entonces el Monto Reclamado </a:t>
            </a:r>
            <a:r>
              <a:rPr lang="es-MX" sz="1400" b="1" dirty="0"/>
              <a:t>debe ser mayor </a:t>
            </a:r>
            <a:r>
              <a:rPr lang="es-MX" sz="1400" dirty="0"/>
              <a:t>a cero</a:t>
            </a:r>
          </a:p>
          <a:p>
            <a:pPr>
              <a:lnSpc>
                <a:spcPct val="150000"/>
              </a:lnSpc>
            </a:pPr>
            <a:endParaRPr lang="es-MX" sz="1400" dirty="0"/>
          </a:p>
          <a:p>
            <a:pPr>
              <a:lnSpc>
                <a:spcPct val="150000"/>
              </a:lnSpc>
            </a:pPr>
            <a:r>
              <a:rPr lang="es-MX" sz="1400" dirty="0"/>
              <a:t>El Monto Reclamado debe ser menor o igual a 100 millones</a:t>
            </a:r>
          </a:p>
          <a:p>
            <a:endParaRPr lang="es-MX" sz="1400" dirty="0"/>
          </a:p>
          <a:p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274879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F69A8D-505A-42C7-9301-C4957A708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0153" y="205740"/>
            <a:ext cx="7203691" cy="1140000"/>
          </a:xfrm>
        </p:spPr>
        <p:txBody>
          <a:bodyPr>
            <a:normAutofit/>
          </a:bodyPr>
          <a:lstStyle/>
          <a:p>
            <a:r>
              <a:rPr lang="es-MX" sz="3600" dirty="0">
                <a:latin typeface="+mj-lt"/>
              </a:rPr>
              <a:t>PERIODO DE ESPERA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E5A5CE0B-23F7-443B-AB40-5B7BAB634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 smtClean="0"/>
              <a:t>8</a:t>
            </a:fld>
            <a:endParaRPr lang="es-MX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51BCF043-1035-4101-8F6B-9DE63D7948F5}"/>
              </a:ext>
            </a:extLst>
          </p:cNvPr>
          <p:cNvSpPr txBox="1"/>
          <p:nvPr/>
        </p:nvSpPr>
        <p:spPr>
          <a:xfrm>
            <a:off x="937794" y="1554529"/>
            <a:ext cx="7268412" cy="14927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es-MX" sz="1400" dirty="0">
              <a:solidFill>
                <a:schemeClr val="dk1"/>
              </a:solidFill>
              <a:cs typeface="Inria Serif Light"/>
              <a:sym typeface="Inria Serif Light"/>
            </a:endParaRPr>
          </a:p>
          <a:p>
            <a:pPr algn="just">
              <a:lnSpc>
                <a:spcPct val="150000"/>
              </a:lnSpc>
            </a:pPr>
            <a:r>
              <a:rPr lang="es-MX" sz="1400" dirty="0">
                <a:solidFill>
                  <a:schemeClr val="dk1"/>
                </a:solidFill>
                <a:latin typeface="+mn-lt"/>
                <a:cs typeface="Inria Serif Light"/>
                <a:sym typeface="Inria Serif Light"/>
              </a:rPr>
              <a:t>Si el periodo de espera es </a:t>
            </a:r>
            <a:r>
              <a:rPr lang="es-MX" sz="1400" b="1" dirty="0">
                <a:solidFill>
                  <a:schemeClr val="dk1"/>
                </a:solidFill>
                <a:latin typeface="+mn-lt"/>
                <a:cs typeface="Inria Serif Light"/>
                <a:sym typeface="Inria Serif Light"/>
              </a:rPr>
              <a:t>mayor</a:t>
            </a:r>
            <a:r>
              <a:rPr lang="es-MX" sz="1400" dirty="0">
                <a:solidFill>
                  <a:schemeClr val="dk1"/>
                </a:solidFill>
                <a:latin typeface="+mn-lt"/>
                <a:cs typeface="Inria Serif Light"/>
                <a:sym typeface="Inria Serif Light"/>
              </a:rPr>
              <a:t> a 0 entonces la cobertura debe ser </a:t>
            </a:r>
            <a:r>
              <a:rPr lang="es-MX" sz="1400" b="1" dirty="0">
                <a:solidFill>
                  <a:schemeClr val="dk1"/>
                </a:solidFill>
                <a:latin typeface="+mn-lt"/>
                <a:cs typeface="Inria Serif Light"/>
                <a:sym typeface="Inria Serif Light"/>
              </a:rPr>
              <a:t>igual</a:t>
            </a:r>
            <a:r>
              <a:rPr lang="es-MX" sz="1400" dirty="0">
                <a:solidFill>
                  <a:schemeClr val="dk1"/>
                </a:solidFill>
                <a:latin typeface="+mn-lt"/>
                <a:cs typeface="Inria Serif Light"/>
                <a:sym typeface="Inria Serif Light"/>
              </a:rPr>
              <a:t> a Invalidez total y permanente (clave 05), Desempleo/ Incapacidad temporal (clave 07), Enfermedades graves” (Clave 13) o </a:t>
            </a:r>
            <a:r>
              <a:rPr lang="es-MX" sz="1400" dirty="0">
                <a:solidFill>
                  <a:srgbClr val="C00000"/>
                </a:solidFill>
                <a:latin typeface="+mn-lt"/>
                <a:cs typeface="Inria Serif Light"/>
                <a:sym typeface="Inria Serif Light"/>
              </a:rPr>
              <a:t>“Ayuda Hospitalaria” (Clave 15)</a:t>
            </a:r>
            <a:r>
              <a:rPr lang="es-MX" sz="1400" dirty="0">
                <a:latin typeface="+mn-lt"/>
                <a:cs typeface="Inria Serif Light"/>
                <a:sym typeface="Inria Serif Light"/>
              </a:rPr>
              <a:t>.</a:t>
            </a:r>
          </a:p>
          <a:p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2510460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F69A8D-505A-42C7-9301-C4957A708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501" y="244144"/>
            <a:ext cx="7203691" cy="1140000"/>
          </a:xfrm>
        </p:spPr>
        <p:txBody>
          <a:bodyPr/>
          <a:lstStyle/>
          <a:p>
            <a:r>
              <a:rPr lang="es-MX" sz="3600" dirty="0">
                <a:latin typeface="+mj-lt"/>
              </a:rPr>
              <a:t>COMISION DIRECTA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E5A5CE0B-23F7-443B-AB40-5B7BAB634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 smtClean="0"/>
              <a:t>9</a:t>
            </a:fld>
            <a:endParaRPr lang="es-MX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33B6C1F-A837-4B12-84CA-6E41F51ECDB6}"/>
              </a:ext>
            </a:extLst>
          </p:cNvPr>
          <p:cNvSpPr txBox="1"/>
          <p:nvPr/>
        </p:nvSpPr>
        <p:spPr>
          <a:xfrm>
            <a:off x="865501" y="1500298"/>
            <a:ext cx="726550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1600" dirty="0">
                <a:solidFill>
                  <a:schemeClr val="dk1"/>
                </a:solidFill>
                <a:latin typeface="+mn-lt"/>
                <a:cs typeface="Inria Serif Light"/>
                <a:sym typeface="Inria Serif Light"/>
              </a:rPr>
              <a:t>La Comisión Directa que se reporta es la que se asigna de forma directa a la póliza.</a:t>
            </a:r>
          </a:p>
          <a:p>
            <a:pPr algn="just"/>
            <a:endParaRPr lang="es-MX" sz="1600" dirty="0">
              <a:solidFill>
                <a:schemeClr val="dk1"/>
              </a:solidFill>
              <a:cs typeface="Inria Serif Light"/>
              <a:sym typeface="Inria Serif Light"/>
            </a:endParaRPr>
          </a:p>
          <a:p>
            <a:pPr algn="just"/>
            <a:endParaRPr lang="es-MX" sz="1600" dirty="0">
              <a:solidFill>
                <a:schemeClr val="dk1"/>
              </a:solidFill>
              <a:cs typeface="Inria Serif Light"/>
              <a:sym typeface="Inria Serif Light"/>
            </a:endParaRPr>
          </a:p>
          <a:p>
            <a:pPr algn="just"/>
            <a:endParaRPr lang="es-MX" sz="1600" dirty="0">
              <a:solidFill>
                <a:schemeClr val="dk1"/>
              </a:solidFill>
              <a:latin typeface="+mn-lt"/>
              <a:cs typeface="Inria Serif Light"/>
              <a:sym typeface="Inria Serif Light"/>
            </a:endParaRPr>
          </a:p>
          <a:p>
            <a:pPr algn="just"/>
            <a:endParaRPr lang="es-MX" sz="1600" dirty="0">
              <a:solidFill>
                <a:schemeClr val="dk1"/>
              </a:solidFill>
              <a:latin typeface="+mn-lt"/>
              <a:cs typeface="Inria Serif Light"/>
              <a:sym typeface="Inria Serif Light"/>
            </a:endParaRPr>
          </a:p>
        </p:txBody>
      </p:sp>
    </p:spTree>
    <p:extLst>
      <p:ext uri="{BB962C8B-B14F-4D97-AF65-F5344CB8AC3E}">
        <p14:creationId xmlns:p14="http://schemas.microsoft.com/office/powerpoint/2010/main" val="1388831070"/>
      </p:ext>
    </p:extLst>
  </p:cSld>
  <p:clrMapOvr>
    <a:masterClrMapping/>
  </p:clrMapOvr>
</p:sld>
</file>

<file path=ppt/theme/theme1.xml><?xml version="1.0" encoding="utf-8"?>
<a:theme xmlns:a="http://schemas.openxmlformats.org/drawingml/2006/main" name="Paquete">
  <a:themeElements>
    <a:clrScheme name="Naranja amarillo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NSF">
      <a:majorFont>
        <a:latin typeface="Montserrat"/>
        <a:ea typeface=""/>
        <a:cs typeface=""/>
      </a:majorFont>
      <a:minorFont>
        <a:latin typeface="Montserrat"/>
        <a:ea typeface=""/>
        <a:cs typeface=""/>
      </a:minorFont>
    </a:fontScheme>
    <a:fmtScheme name="Paquet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D6B3A07897E7B468E6372F906A21529" ma:contentTypeVersion="3" ma:contentTypeDescription="Crear nuevo documento." ma:contentTypeScope="" ma:versionID="96f41bc828122236fb28b18823518c57">
  <xsd:schema xmlns:xsd="http://www.w3.org/2001/XMLSchema" xmlns:xs="http://www.w3.org/2001/XMLSchema" xmlns:p="http://schemas.microsoft.com/office/2006/metadata/properties" xmlns:ns2="8a1bad36-d8b0-4cfa-9462-7c748c5ba06c" xmlns:ns3="fbb82a6a-a961-4754-99c6-5e8b59674839" targetNamespace="http://schemas.microsoft.com/office/2006/metadata/properties" ma:root="true" ma:fieldsID="dff5b5ee9d2ad7274c3b25a988b8ed77" ns2:_="" ns3:_="">
    <xsd:import namespace="8a1bad36-d8b0-4cfa-9462-7c748c5ba06c"/>
    <xsd:import namespace="fbb82a6a-a961-4754-99c6-5e8b59674839"/>
    <xsd:element name="properties">
      <xsd:complexType>
        <xsd:sequence>
          <xsd:element name="documentManagement">
            <xsd:complexType>
              <xsd:all>
                <xsd:element ref="ns2:Fecha" minOccurs="0"/>
                <xsd:element ref="ns2:Ejercicio" minOccurs="0"/>
                <xsd:element ref="ns2:Orden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1bad36-d8b0-4cfa-9462-7c748c5ba06c" elementFormDefault="qualified">
    <xsd:import namespace="http://schemas.microsoft.com/office/2006/documentManagement/types"/>
    <xsd:import namespace="http://schemas.microsoft.com/office/infopath/2007/PartnerControls"/>
    <xsd:element name="Fecha" ma:index="8" nillable="true" ma:displayName="Fecha" ma:format="DateOnly" ma:internalName="Fecha">
      <xsd:simpleType>
        <xsd:restriction base="dms:DateTime"/>
      </xsd:simpleType>
    </xsd:element>
    <xsd:element name="Ejercicio" ma:index="9" nillable="true" ma:displayName="Ejercicio" ma:internalName="Ejercicio">
      <xsd:simpleType>
        <xsd:restriction base="dms:Text">
          <xsd:maxLength value="255"/>
        </xsd:restriction>
      </xsd:simpleType>
    </xsd:element>
    <xsd:element name="Orden" ma:index="10" nillable="true" ma:displayName="Orden" ma:internalName="Orden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b82a6a-a961-4754-99c6-5e8b59674839" elementFormDefault="qualified">
    <xsd:import namespace="http://schemas.microsoft.com/office/2006/documentManagement/types"/>
    <xsd:import namespace="http://schemas.microsoft.com/office/infopath/2007/PartnerControls"/>
    <xsd:element name="_dlc_DocId" ma:index="11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12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echa xmlns="8a1bad36-d8b0-4cfa-9462-7c748c5ba06c">2023-01-18T06:00:00+00:00</Fecha>
    <Ejercicio xmlns="8a1bad36-d8b0-4cfa-9462-7c748c5ba06c">2022: Nueva Estructura Seguros (CUSF)</Ejercicio>
    <Orden xmlns="8a1bad36-d8b0-4cfa-9462-7c748c5ba06c">D</Orden>
    <_dlc_DocId xmlns="fbb82a6a-a961-4754-99c6-5e8b59674839">ZUWP26PT267V-208-613</_dlc_DocId>
    <_dlc_DocIdUrl xmlns="fbb82a6a-a961-4754-99c6-5e8b59674839">
      <Url>https://www.cnsf.gob.mx/Sistemas/_layouts/15/DocIdRedir.aspx?ID=ZUWP26PT267V-208-613</Url>
      <Description>ZUWP26PT267V-208-613</Description>
    </_dlc_DocIdUrl>
  </documentManagement>
</p:properties>
</file>

<file path=customXml/itemProps1.xml><?xml version="1.0" encoding="utf-8"?>
<ds:datastoreItem xmlns:ds="http://schemas.openxmlformats.org/officeDocument/2006/customXml" ds:itemID="{E543C9A4-23F5-4E7E-B7EC-7777E55D0A9E}"/>
</file>

<file path=customXml/itemProps2.xml><?xml version="1.0" encoding="utf-8"?>
<ds:datastoreItem xmlns:ds="http://schemas.openxmlformats.org/officeDocument/2006/customXml" ds:itemID="{9209454A-0616-4329-8304-1B487A463C3E}"/>
</file>

<file path=customXml/itemProps3.xml><?xml version="1.0" encoding="utf-8"?>
<ds:datastoreItem xmlns:ds="http://schemas.openxmlformats.org/officeDocument/2006/customXml" ds:itemID="{1ADBB798-7257-4993-8FFD-0EBC20246141}"/>
</file>

<file path=customXml/itemProps4.xml><?xml version="1.0" encoding="utf-8"?>
<ds:datastoreItem xmlns:ds="http://schemas.openxmlformats.org/officeDocument/2006/customXml" ds:itemID="{224422E7-B5E0-4752-91FB-FBE8DEA81BBC}"/>
</file>

<file path=docProps/app.xml><?xml version="1.0" encoding="utf-8"?>
<Properties xmlns="http://schemas.openxmlformats.org/officeDocument/2006/extended-properties" xmlns:vt="http://schemas.openxmlformats.org/officeDocument/2006/docPropsVTypes">
  <Template>Paquete</Template>
  <TotalTime>10859</TotalTime>
  <Words>708</Words>
  <Application>Microsoft Office PowerPoint</Application>
  <PresentationFormat>Presentación en pantalla (16:9)</PresentationFormat>
  <Paragraphs>76</Paragraphs>
  <Slides>11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Playfair Display Regular</vt:lpstr>
      <vt:lpstr>Source Sans Pro</vt:lpstr>
      <vt:lpstr>Arial</vt:lpstr>
      <vt:lpstr>Dosis</vt:lpstr>
      <vt:lpstr>Montserrat</vt:lpstr>
      <vt:lpstr>Paquete</vt:lpstr>
      <vt:lpstr>Taller sobre el Manual del Sistema Estadístico de los Seguros de Vida</vt:lpstr>
      <vt:lpstr>Suma asegurada</vt:lpstr>
      <vt:lpstr>Suma Asegurada</vt:lpstr>
      <vt:lpstr>SALDO FONDO DE INVERSION</vt:lpstr>
      <vt:lpstr>COBERTURA</vt:lpstr>
      <vt:lpstr>MONTO DE VENCIMIENTO</vt:lpstr>
      <vt:lpstr>MONTO RECLAMADO</vt:lpstr>
      <vt:lpstr>PERIODO DE ESPERA</vt:lpstr>
      <vt:lpstr>COMISION DIRECTA</vt:lpstr>
      <vt:lpstr>Modificaciones a catálogo</vt:lpstr>
      <vt:lpstr>Gracias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de Vida 2022</dc:title>
  <cp:lastModifiedBy>RICARDO HUMBERTO SEVILLA AGUILAR</cp:lastModifiedBy>
  <cp:revision>68</cp:revision>
  <dcterms:modified xsi:type="dcterms:W3CDTF">2023-01-18T05:40:53Z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0x0101003D6B3A07897E7B468E6372F906A21529</vt:lpwstr>
  </property>
  <property fmtid="{D5CDD505-2E9C-101B-9397-08002B2CF9AE}" pid="3" name="_dlc_DocIdItemGuid">
    <vt:lpwstr>27ead50e-829c-47f9-84a0-85a65d7767ef</vt:lpwstr>
  </property>
</Properties>
</file>